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2F1"/>
          </a:solidFill>
        </a:fill>
      </a:tcStyle>
    </a:wholeTbl>
    <a:band2H>
      <a:tcTxStyle/>
      <a:tcStyle>
        <a:tcBdr/>
        <a:fill>
          <a:solidFill>
            <a:srgbClr val="E6F1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CEC"/>
          </a:solidFill>
        </a:fill>
      </a:tcStyle>
    </a:wholeTbl>
    <a:band2H>
      <a:tcTxStyle/>
      <a:tcStyle>
        <a:tcBdr/>
        <a:fill>
          <a:solidFill>
            <a:srgbClr val="E7F6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1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Arial"/>
      </a:defRPr>
    </a:lvl1pPr>
    <a:lvl2pPr indent="228600" latinLnBrk="0">
      <a:defRPr>
        <a:latin typeface="+mj-lt"/>
        <a:ea typeface="+mj-ea"/>
        <a:cs typeface="+mj-cs"/>
        <a:sym typeface="Arial"/>
      </a:defRPr>
    </a:lvl2pPr>
    <a:lvl3pPr indent="457200" latinLnBrk="0">
      <a:defRPr>
        <a:latin typeface="+mj-lt"/>
        <a:ea typeface="+mj-ea"/>
        <a:cs typeface="+mj-cs"/>
        <a:sym typeface="Arial"/>
      </a:defRPr>
    </a:lvl3pPr>
    <a:lvl4pPr indent="685800" latinLnBrk="0">
      <a:defRPr>
        <a:latin typeface="+mj-lt"/>
        <a:ea typeface="+mj-ea"/>
        <a:cs typeface="+mj-cs"/>
        <a:sym typeface="Arial"/>
      </a:defRPr>
    </a:lvl4pPr>
    <a:lvl5pPr indent="914400" latinLnBrk="0">
      <a:defRPr>
        <a:latin typeface="+mj-lt"/>
        <a:ea typeface="+mj-ea"/>
        <a:cs typeface="+mj-cs"/>
        <a:sym typeface="Arial"/>
      </a:defRPr>
    </a:lvl5pPr>
    <a:lvl6pPr indent="1143000" latinLnBrk="0">
      <a:defRPr>
        <a:latin typeface="+mj-lt"/>
        <a:ea typeface="+mj-ea"/>
        <a:cs typeface="+mj-cs"/>
        <a:sym typeface="Arial"/>
      </a:defRPr>
    </a:lvl6pPr>
    <a:lvl7pPr indent="1371600" latinLnBrk="0">
      <a:defRPr>
        <a:latin typeface="+mj-lt"/>
        <a:ea typeface="+mj-ea"/>
        <a:cs typeface="+mj-cs"/>
        <a:sym typeface="Arial"/>
      </a:defRPr>
    </a:lvl7pPr>
    <a:lvl8pPr indent="1600200" latinLnBrk="0">
      <a:defRPr>
        <a:latin typeface="+mj-lt"/>
        <a:ea typeface="+mj-ea"/>
        <a:cs typeface="+mj-cs"/>
        <a:sym typeface="Arial"/>
      </a:defRPr>
    </a:lvl8pPr>
    <a:lvl9pPr indent="1828800" latinLnBrk="0">
      <a:defRPr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0" y="180001"/>
            <a:ext cx="2880362" cy="58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717"/>
            <a:ext cx="9153001" cy="6755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EDIT TITELMASTER WITH A KLICK"/>
          <p:cNvSpPr txBox="1">
            <a:spLocks noGrp="1"/>
          </p:cNvSpPr>
          <p:nvPr>
            <p:ph type="title" hasCustomPrompt="1"/>
          </p:nvPr>
        </p:nvSpPr>
        <p:spPr>
          <a:xfrm>
            <a:off x="1151068" y="1488123"/>
            <a:ext cx="6858001" cy="2387601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t>EDIT TITELMASTER WITH A KLICK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51068" y="3967798"/>
            <a:ext cx="6858001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800"/>
            </a:lvl1pPr>
            <a:lvl2pPr marL="0" indent="342892" algn="ctr">
              <a:buClrTx/>
              <a:buSzTx/>
              <a:buFontTx/>
              <a:buNone/>
              <a:defRPr sz="1800"/>
            </a:lvl2pPr>
            <a:lvl3pPr marL="0" indent="685782" algn="ctr">
              <a:buClrTx/>
              <a:buSzTx/>
              <a:buFontTx/>
              <a:buNone/>
              <a:defRPr sz="1800"/>
            </a:lvl3pPr>
            <a:lvl4pPr marL="0" indent="1028675" algn="ctr">
              <a:buClrTx/>
              <a:buSzTx/>
              <a:buFontTx/>
              <a:buNone/>
              <a:defRPr sz="1800"/>
            </a:lvl4pPr>
            <a:lvl5pPr marL="0" indent="1371565" algn="ctr">
              <a:buClrTx/>
              <a:buSzTx/>
              <a:buFontTx/>
              <a:buNone/>
              <a:defRPr sz="1800"/>
            </a:lvl5pPr>
          </a:lstStyle>
          <a:p>
            <a:r>
              <a:t>Edit Subtitel with a Klick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hteck 9"/>
          <p:cNvSpPr/>
          <p:nvPr/>
        </p:nvSpPr>
        <p:spPr>
          <a:xfrm>
            <a:off x="-1" y="1"/>
            <a:ext cx="9153002" cy="686039"/>
          </a:xfrm>
          <a:prstGeom prst="rect">
            <a:avLst/>
          </a:prstGeom>
          <a:solidFill>
            <a:srgbClr val="0080A5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9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" y="134999"/>
            <a:ext cx="2159001" cy="436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6037"/>
            <a:ext cx="9153001" cy="5066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EDIT TITELMASTER WITH A KLICK"/>
          <p:cNvSpPr txBox="1">
            <a:spLocks noGrp="1"/>
          </p:cNvSpPr>
          <p:nvPr>
            <p:ph type="title" hasCustomPrompt="1"/>
          </p:nvPr>
        </p:nvSpPr>
        <p:spPr>
          <a:xfrm>
            <a:off x="1143000" y="1417404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t>EDIT TITELMASTER WITH A KLICK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43000" y="3897079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ClrTx/>
              <a:buSzTx/>
              <a:buFontTx/>
              <a:buNone/>
              <a:defRPr sz="2700"/>
            </a:lvl1pPr>
            <a:lvl2pPr marL="0" indent="342892" algn="ctr">
              <a:lnSpc>
                <a:spcPct val="90000"/>
              </a:lnSpc>
              <a:buClrTx/>
              <a:buSzTx/>
              <a:buFontTx/>
              <a:buNone/>
              <a:defRPr sz="2700"/>
            </a:lvl2pPr>
            <a:lvl3pPr marL="0" indent="685782" algn="ctr">
              <a:lnSpc>
                <a:spcPct val="90000"/>
              </a:lnSpc>
              <a:buClrTx/>
              <a:buSzTx/>
              <a:buFontTx/>
              <a:buNone/>
              <a:defRPr sz="2700"/>
            </a:lvl3pPr>
            <a:lvl4pPr marL="0" indent="1028675" algn="ctr">
              <a:lnSpc>
                <a:spcPct val="90000"/>
              </a:lnSpc>
              <a:buClrTx/>
              <a:buSzTx/>
              <a:buFontTx/>
              <a:buNone/>
              <a:defRPr sz="2700"/>
            </a:lvl4pPr>
            <a:lvl5pPr marL="0" indent="1371565" algn="ctr">
              <a:lnSpc>
                <a:spcPct val="90000"/>
              </a:lnSpc>
              <a:buClrTx/>
              <a:buSzTx/>
              <a:buFontTx/>
              <a:buNone/>
              <a:defRPr sz="2700"/>
            </a:lvl5pPr>
          </a:lstStyle>
          <a:p>
            <a:r>
              <a:t>Edit Subtitel with a Klick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eck 9"/>
          <p:cNvSpPr/>
          <p:nvPr/>
        </p:nvSpPr>
        <p:spPr>
          <a:xfrm>
            <a:off x="-1" y="1"/>
            <a:ext cx="9153002" cy="686039"/>
          </a:xfrm>
          <a:prstGeom prst="rect">
            <a:avLst/>
          </a:prstGeom>
          <a:solidFill>
            <a:srgbClr val="0080A5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" y="134999"/>
            <a:ext cx="2159001" cy="436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6037"/>
            <a:ext cx="9153001" cy="50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EDIT TITELMASTER WITH A KLICK"/>
          <p:cNvSpPr txBox="1">
            <a:spLocks noGrp="1"/>
          </p:cNvSpPr>
          <p:nvPr>
            <p:ph type="title" hasCustomPrompt="1"/>
          </p:nvPr>
        </p:nvSpPr>
        <p:spPr>
          <a:xfrm>
            <a:off x="623887" y="1709742"/>
            <a:ext cx="7886701" cy="2852738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EDIT TITELMASTER WITH A KLICK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887" y="4589467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ClrTx/>
              <a:buSzTx/>
              <a:buFontTx/>
              <a:buNone/>
              <a:defRPr sz="1800"/>
            </a:lvl1pPr>
            <a:lvl2pPr marL="0" indent="342892">
              <a:lnSpc>
                <a:spcPct val="90000"/>
              </a:lnSpc>
              <a:buClrTx/>
              <a:buSzTx/>
              <a:buFontTx/>
              <a:buNone/>
              <a:defRPr sz="1800"/>
            </a:lvl2pPr>
            <a:lvl3pPr marL="0" indent="685782">
              <a:lnSpc>
                <a:spcPct val="90000"/>
              </a:lnSpc>
              <a:buClrTx/>
              <a:buSzTx/>
              <a:buFontTx/>
              <a:buNone/>
              <a:defRPr sz="1800"/>
            </a:lvl3pPr>
            <a:lvl4pPr marL="0" indent="1028675">
              <a:lnSpc>
                <a:spcPct val="90000"/>
              </a:lnSpc>
              <a:buClrTx/>
              <a:buSzTx/>
              <a:buFontTx/>
              <a:buNone/>
              <a:defRPr sz="1800"/>
            </a:lvl4pPr>
            <a:lvl5pPr marL="0" indent="1371565">
              <a:lnSpc>
                <a:spcPct val="90000"/>
              </a:lnSpc>
              <a:buClrTx/>
              <a:buSzTx/>
              <a:buFontTx/>
              <a:buNone/>
              <a:defRPr sz="1800"/>
            </a:lvl5pPr>
          </a:lstStyle>
          <a:p>
            <a:r>
              <a:t>Edit Subtitel with a Klick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hteck 9"/>
          <p:cNvSpPr/>
          <p:nvPr/>
        </p:nvSpPr>
        <p:spPr>
          <a:xfrm>
            <a:off x="-1" y="1"/>
            <a:ext cx="9153002" cy="686039"/>
          </a:xfrm>
          <a:prstGeom prst="rect">
            <a:avLst/>
          </a:prstGeom>
          <a:solidFill>
            <a:srgbClr val="0080A5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3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" y="134999"/>
            <a:ext cx="2159001" cy="436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6037"/>
            <a:ext cx="9153001" cy="50663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EDIT TITELMASTER WITH A KLICK"/>
          <p:cNvSpPr txBox="1">
            <a:spLocks noGrp="1"/>
          </p:cNvSpPr>
          <p:nvPr>
            <p:ph type="title" hasCustomPrompt="1"/>
          </p:nvPr>
        </p:nvSpPr>
        <p:spPr>
          <a:xfrm>
            <a:off x="628650" y="2766222"/>
            <a:ext cx="7886700" cy="1325564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t>EDIT TITELMASTER WITH A KLICK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hteck 9"/>
          <p:cNvSpPr/>
          <p:nvPr/>
        </p:nvSpPr>
        <p:spPr>
          <a:xfrm>
            <a:off x="-1" y="1"/>
            <a:ext cx="9153002" cy="686039"/>
          </a:xfrm>
          <a:prstGeom prst="rect">
            <a:avLst/>
          </a:prstGeom>
          <a:solidFill>
            <a:srgbClr val="0080A5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4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" y="134999"/>
            <a:ext cx="2159001" cy="436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6037"/>
            <a:ext cx="9153001" cy="5066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0" y="180001"/>
            <a:ext cx="2880362" cy="58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717"/>
            <a:ext cx="9153001" cy="6755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EDIT TITLEMASTER WITH A KLICK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TITLEMASTER WITH A KLICK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36718" y="2733641"/>
            <a:ext cx="7886701" cy="3636963"/>
          </a:xfrm>
          <a:prstGeom prst="rect">
            <a:avLst/>
          </a:prstGeom>
        </p:spPr>
        <p:txBody>
          <a:bodyPr/>
          <a:lstStyle/>
          <a:p>
            <a:r>
              <a:t>Edit textmaster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DIT TITELMASTER WITH A KLICK"/>
          <p:cNvSpPr txBox="1">
            <a:spLocks noGrp="1"/>
          </p:cNvSpPr>
          <p:nvPr>
            <p:ph type="title" hasCustomPrompt="1"/>
          </p:nvPr>
        </p:nvSpPr>
        <p:spPr>
          <a:xfrm>
            <a:off x="623887" y="1709742"/>
            <a:ext cx="7886701" cy="2852738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EDIT TITELMASTER WITH A KLICK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887" y="4589467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892"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782"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675"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565">
              <a:buClrTx/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Edit Textmaster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DIT TITELMASTER WITH A KLICK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TITELMASTER WITH A KLICK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28650" y="2732440"/>
            <a:ext cx="3886200" cy="3711392"/>
          </a:xfrm>
          <a:prstGeom prst="rect">
            <a:avLst/>
          </a:prstGeom>
        </p:spPr>
        <p:txBody>
          <a:bodyPr/>
          <a:lstStyle/>
          <a:p>
            <a:r>
              <a:t>Edit textmaster bearbeiten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9841" y="2703140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100" b="1"/>
            </a:lvl1pPr>
            <a:lvl2pPr marL="0" indent="342892">
              <a:buClrTx/>
              <a:buSzTx/>
              <a:buFontTx/>
              <a:buNone/>
              <a:defRPr sz="2100" b="1"/>
            </a:lvl2pPr>
            <a:lvl3pPr marL="0" indent="685782">
              <a:buClrTx/>
              <a:buSzTx/>
              <a:buFontTx/>
              <a:buNone/>
              <a:defRPr sz="2100" b="1"/>
            </a:lvl3pPr>
            <a:lvl4pPr marL="0" indent="1028675">
              <a:buClrTx/>
              <a:buSzTx/>
              <a:buFontTx/>
              <a:buNone/>
              <a:defRPr sz="2100" b="1"/>
            </a:lvl4pPr>
            <a:lvl5pPr marL="0" indent="1371565">
              <a:buClrTx/>
              <a:buSzTx/>
              <a:buFontTx/>
              <a:buNone/>
              <a:defRPr sz="2100" b="1"/>
            </a:lvl5pPr>
          </a:lstStyle>
          <a:p>
            <a:r>
              <a:t>Edit textmaster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629151" y="2703140"/>
            <a:ext cx="3887392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100" b="1"/>
            </a:lvl1pPr>
          </a:lstStyle>
          <a:p>
            <a:r>
              <a:t>Edit textmaster</a:t>
            </a:r>
          </a:p>
        </p:txBody>
      </p:sp>
      <p:sp>
        <p:nvSpPr>
          <p:cNvPr id="55" name="EDIT TITELMASTER WITH A KLICK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TITELMASTER WITH A KLICK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DIT TITELMASTER WITH A KLICK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EDIT TITELMASTER WITH A KLICK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DIT TITELMASTER WITH A KLICK"/>
          <p:cNvSpPr txBox="1">
            <a:spLocks noGrp="1"/>
          </p:cNvSpPr>
          <p:nvPr>
            <p:ph type="title" hasCustomPrompt="1"/>
          </p:nvPr>
        </p:nvSpPr>
        <p:spPr>
          <a:xfrm>
            <a:off x="629841" y="1264644"/>
            <a:ext cx="2949178" cy="188735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EDIT TITELMASTER WITH A KLICK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887391" y="1264644"/>
            <a:ext cx="4629151" cy="51361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18439" indent="-261250">
              <a:defRPr sz="2400"/>
            </a:lvl2pPr>
            <a:lvl3pPr marL="1219168" indent="-304791">
              <a:defRPr sz="2400"/>
            </a:lvl3pPr>
            <a:lvl4pPr marL="1737316" indent="-365750">
              <a:defRPr sz="2400"/>
            </a:lvl4pPr>
            <a:lvl5pPr marL="2194505" indent="-365750">
              <a:defRPr sz="2400"/>
            </a:lvl5pPr>
          </a:lstStyle>
          <a:p>
            <a:r>
              <a:t>Edit textmaster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29840" y="3248813"/>
            <a:ext cx="2949180" cy="315199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</a:lstStyle>
          <a:p>
            <a:r>
              <a:t>Edit textmaster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ildplatzhalter 2"/>
          <p:cNvSpPr>
            <a:spLocks noGrp="1"/>
          </p:cNvSpPr>
          <p:nvPr>
            <p:ph type="pic" sz="half" idx="21"/>
          </p:nvPr>
        </p:nvSpPr>
        <p:spPr>
          <a:xfrm>
            <a:off x="3887391" y="1264644"/>
            <a:ext cx="4629151" cy="51361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EDIT TITELMASTER WITH A KLICK"/>
          <p:cNvSpPr txBox="1">
            <a:spLocks noGrp="1"/>
          </p:cNvSpPr>
          <p:nvPr>
            <p:ph type="title" hasCustomPrompt="1"/>
          </p:nvPr>
        </p:nvSpPr>
        <p:spPr>
          <a:xfrm>
            <a:off x="629841" y="1264644"/>
            <a:ext cx="2949178" cy="188735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EDIT TITELMASTER WITH A KLICK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9841" y="3248813"/>
            <a:ext cx="2949178" cy="315199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342892">
              <a:buClrTx/>
              <a:buSzTx/>
              <a:buFontTx/>
              <a:buNone/>
              <a:defRPr sz="1200"/>
            </a:lvl2pPr>
            <a:lvl3pPr marL="0" indent="685782">
              <a:buClrTx/>
              <a:buSzTx/>
              <a:buFontTx/>
              <a:buNone/>
              <a:defRPr sz="1200"/>
            </a:lvl3pPr>
            <a:lvl4pPr marL="0" indent="1028675">
              <a:buClrTx/>
              <a:buSzTx/>
              <a:buFontTx/>
              <a:buNone/>
              <a:defRPr sz="1200"/>
            </a:lvl4pPr>
            <a:lvl5pPr marL="0" indent="1371565">
              <a:buClrTx/>
              <a:buSzTx/>
              <a:buFontTx/>
              <a:buNone/>
              <a:defRPr sz="1200"/>
            </a:lvl5pPr>
          </a:lstStyle>
          <a:p>
            <a:r>
              <a:t>Edit textmaster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Grafik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620" y="180001"/>
            <a:ext cx="2880362" cy="58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rafik 7" descr="Grafik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914717"/>
            <a:ext cx="9153001" cy="6755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EDIT TITELMASTER WITH A KLICK"/>
          <p:cNvSpPr txBox="1">
            <a:spLocks noGrp="1"/>
          </p:cNvSpPr>
          <p:nvPr>
            <p:ph type="title" hasCustomPrompt="1"/>
          </p:nvPr>
        </p:nvSpPr>
        <p:spPr>
          <a:xfrm>
            <a:off x="636718" y="1264782"/>
            <a:ext cx="78867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EDIT TITELMASTER WITH A KLICK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00723" y="6480004"/>
            <a:ext cx="231278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900">
                <a:latin typeface="Gudea"/>
                <a:ea typeface="Gudea"/>
                <a:cs typeface="Gudea"/>
                <a:sym typeface="Gude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80A5"/>
          </a:solidFill>
          <a:uFillTx/>
          <a:latin typeface="Gudea"/>
          <a:ea typeface="Gudea"/>
          <a:cs typeface="Gudea"/>
          <a:sym typeface="Gudea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80A5"/>
          </a:solidFill>
          <a:uFillTx/>
          <a:latin typeface="Gudea"/>
          <a:ea typeface="Gudea"/>
          <a:cs typeface="Gudea"/>
          <a:sym typeface="Gudea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80A5"/>
          </a:solidFill>
          <a:uFillTx/>
          <a:latin typeface="Gudea"/>
          <a:ea typeface="Gudea"/>
          <a:cs typeface="Gudea"/>
          <a:sym typeface="Gudea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80A5"/>
          </a:solidFill>
          <a:uFillTx/>
          <a:latin typeface="Gudea"/>
          <a:ea typeface="Gudea"/>
          <a:cs typeface="Gudea"/>
          <a:sym typeface="Gudea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80A5"/>
          </a:solidFill>
          <a:uFillTx/>
          <a:latin typeface="Gudea"/>
          <a:ea typeface="Gudea"/>
          <a:cs typeface="Gudea"/>
          <a:sym typeface="Gudea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80A5"/>
          </a:solidFill>
          <a:uFillTx/>
          <a:latin typeface="Gudea"/>
          <a:ea typeface="Gudea"/>
          <a:cs typeface="Gudea"/>
          <a:sym typeface="Gudea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80A5"/>
          </a:solidFill>
          <a:uFillTx/>
          <a:latin typeface="Gudea"/>
          <a:ea typeface="Gudea"/>
          <a:cs typeface="Gudea"/>
          <a:sym typeface="Gudea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80A5"/>
          </a:solidFill>
          <a:uFillTx/>
          <a:latin typeface="Gudea"/>
          <a:ea typeface="Gudea"/>
          <a:cs typeface="Gudea"/>
          <a:sym typeface="Gudea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80A5"/>
          </a:solidFill>
          <a:uFillTx/>
          <a:latin typeface="Gudea"/>
          <a:ea typeface="Gudea"/>
          <a:cs typeface="Gudea"/>
          <a:sym typeface="Gudea"/>
        </a:defRPr>
      </a:lvl9pPr>
    </p:titleStyle>
    <p:bodyStyle>
      <a:lvl1pPr marL="228593" marR="0" indent="-228593" algn="l" defTabSz="914377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0080A5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udea"/>
          <a:ea typeface="Gudea"/>
          <a:cs typeface="Gudea"/>
          <a:sym typeface="Gudea"/>
        </a:defRPr>
      </a:lvl1pPr>
      <a:lvl2pPr marL="723881" marR="0" indent="-266692" algn="l" defTabSz="914377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0080A5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udea"/>
          <a:ea typeface="Gudea"/>
          <a:cs typeface="Gudea"/>
          <a:sym typeface="Gudea"/>
        </a:defRPr>
      </a:lvl2pPr>
      <a:lvl3pPr marL="1234408" marR="0" indent="-320031" algn="l" defTabSz="914377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0080A5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udea"/>
          <a:ea typeface="Gudea"/>
          <a:cs typeface="Gudea"/>
          <a:sym typeface="Gudea"/>
        </a:defRPr>
      </a:lvl3pPr>
      <a:lvl4pPr marL="1727156" marR="0" indent="-355590" algn="l" defTabSz="914377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0080A5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udea"/>
          <a:ea typeface="Gudea"/>
          <a:cs typeface="Gudea"/>
          <a:sym typeface="Gudea"/>
        </a:defRPr>
      </a:lvl4pPr>
      <a:lvl5pPr marL="2184345" marR="0" indent="-355590" algn="l" defTabSz="914377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0080A5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udea"/>
          <a:ea typeface="Gudea"/>
          <a:cs typeface="Gudea"/>
          <a:sym typeface="Gudea"/>
        </a:defRPr>
      </a:lvl5pPr>
      <a:lvl6pPr marL="2641533" marR="0" indent="-355590" algn="l" defTabSz="914377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0080A5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udea"/>
          <a:ea typeface="Gudea"/>
          <a:cs typeface="Gudea"/>
          <a:sym typeface="Gudea"/>
        </a:defRPr>
      </a:lvl6pPr>
      <a:lvl7pPr marL="3098722" marR="0" indent="-355590" algn="l" defTabSz="914377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0080A5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udea"/>
          <a:ea typeface="Gudea"/>
          <a:cs typeface="Gudea"/>
          <a:sym typeface="Gudea"/>
        </a:defRPr>
      </a:lvl7pPr>
      <a:lvl8pPr marL="3555910" marR="0" indent="-355590" algn="l" defTabSz="914377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0080A5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udea"/>
          <a:ea typeface="Gudea"/>
          <a:cs typeface="Gudea"/>
          <a:sym typeface="Gudea"/>
        </a:defRPr>
      </a:lvl8pPr>
      <a:lvl9pPr marL="4013099" marR="0" indent="-355590" algn="l" defTabSz="914377" rtl="0" latinLnBrk="0">
        <a:lnSpc>
          <a:spcPct val="150000"/>
        </a:lnSpc>
        <a:spcBef>
          <a:spcPts val="1000"/>
        </a:spcBef>
        <a:spcAft>
          <a:spcPts val="0"/>
        </a:spcAft>
        <a:buClr>
          <a:srgbClr val="0080A5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udea"/>
          <a:ea typeface="Gudea"/>
          <a:cs typeface="Gudea"/>
          <a:sym typeface="Gude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ude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ude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ude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ude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ude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ude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ude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ude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ud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el 1"/>
          <p:cNvSpPr txBox="1">
            <a:spLocks noGrp="1"/>
          </p:cNvSpPr>
          <p:nvPr>
            <p:ph type="ctrTitle"/>
          </p:nvPr>
        </p:nvSpPr>
        <p:spPr>
          <a:xfrm>
            <a:off x="245" y="813434"/>
            <a:ext cx="9143510" cy="2968192"/>
          </a:xfrm>
          <a:prstGeom prst="rect">
            <a:avLst/>
          </a:prstGeom>
        </p:spPr>
        <p:txBody>
          <a:bodyPr anchor="ctr"/>
          <a:lstStyle>
            <a:lvl1pPr defTabSz="832083">
              <a:lnSpc>
                <a:spcPct val="100000"/>
              </a:lnSpc>
              <a:spcBef>
                <a:spcPts val="200"/>
              </a:spcBef>
              <a:defRPr sz="5460" b="1" i="1"/>
            </a:lvl1pPr>
          </a:lstStyle>
          <a:p>
            <a:r>
              <a:t>An Academic’s Perspective on a Potential Multilateral Investment Court</a:t>
            </a:r>
          </a:p>
        </p:txBody>
      </p:sp>
      <p:sp>
        <p:nvSpPr>
          <p:cNvPr id="146" name="Martin Jarrett"/>
          <p:cNvSpPr txBox="1"/>
          <p:nvPr/>
        </p:nvSpPr>
        <p:spPr>
          <a:xfrm>
            <a:off x="210436" y="4033931"/>
            <a:ext cx="286277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377">
              <a:spcBef>
                <a:spcPts val="1100"/>
              </a:spcBef>
              <a:defRPr sz="2700" b="1">
                <a:latin typeface="Gudea"/>
                <a:ea typeface="Gudea"/>
                <a:cs typeface="Gudea"/>
                <a:sym typeface="Gudea"/>
              </a:defRPr>
            </a:lvl1pPr>
          </a:lstStyle>
          <a:p>
            <a:r>
              <a:t>Martin Jarrett</a:t>
            </a:r>
          </a:p>
        </p:txBody>
      </p:sp>
      <p:sp>
        <p:nvSpPr>
          <p:cNvPr id="147" name="Senior Research  Fellow,…"/>
          <p:cNvSpPr txBox="1"/>
          <p:nvPr/>
        </p:nvSpPr>
        <p:spPr>
          <a:xfrm>
            <a:off x="177931" y="4598245"/>
            <a:ext cx="3255740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914377">
              <a:spcBef>
                <a:spcPts val="1200"/>
              </a:spcBef>
              <a:defRPr sz="2000">
                <a:latin typeface="Gudea"/>
                <a:ea typeface="Gudea"/>
                <a:cs typeface="Gudea"/>
                <a:sym typeface="Gudea"/>
              </a:defRPr>
            </a:pPr>
            <a:r>
              <a:rPr i="1"/>
              <a:t>Senior Research </a:t>
            </a:r>
            <a:br>
              <a:rPr i="1"/>
            </a:br>
            <a:r>
              <a:rPr i="1"/>
              <a:t>Fellow</a:t>
            </a:r>
            <a:r>
              <a:t>,</a:t>
            </a:r>
          </a:p>
          <a:p>
            <a:pPr defTabSz="914377">
              <a:spcBef>
                <a:spcPts val="1800"/>
              </a:spcBef>
              <a:defRPr sz="2000">
                <a:latin typeface="Gudea"/>
                <a:ea typeface="Gudea"/>
                <a:cs typeface="Gudea"/>
                <a:sym typeface="Gudea"/>
              </a:defRPr>
            </a:pPr>
            <a:r>
              <a:t>Max Planck Institute </a:t>
            </a:r>
            <a:br/>
            <a:r>
              <a:t>for Comparative Public </a:t>
            </a:r>
            <a:br/>
            <a:r>
              <a:t>Law and International </a:t>
            </a:r>
            <a:br/>
            <a:r>
              <a:t>Law</a:t>
            </a:r>
          </a:p>
        </p:txBody>
      </p:sp>
      <p:pic>
        <p:nvPicPr>
          <p:cNvPr id="148" name="tingey-injury-law-firm-9SKhDFnw4c4-unsplash.jpg" descr="tingey-injury-law-firm-9SKhDFnw4c4-unsplash.jpg"/>
          <p:cNvPicPr>
            <a:picLocks noChangeAspect="1"/>
          </p:cNvPicPr>
          <p:nvPr/>
        </p:nvPicPr>
        <p:blipFill>
          <a:blip r:embed="rId2"/>
          <a:srcRect t="18748"/>
          <a:stretch>
            <a:fillRect/>
          </a:stretch>
        </p:blipFill>
        <p:spPr>
          <a:xfrm>
            <a:off x="3165707" y="3582518"/>
            <a:ext cx="5851549" cy="316937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Line"/>
          <p:cNvSpPr/>
          <p:nvPr/>
        </p:nvSpPr>
        <p:spPr>
          <a:xfrm>
            <a:off x="1192540" y="1762379"/>
            <a:ext cx="6774013" cy="16317"/>
          </a:xfrm>
          <a:prstGeom prst="line">
            <a:avLst/>
          </a:prstGeom>
          <a:ln w="63500">
            <a:solidFill>
              <a:srgbClr val="DA050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ROLE OF THE ACADEMIC"/>
          <p:cNvSpPr txBox="1"/>
          <p:nvPr/>
        </p:nvSpPr>
        <p:spPr>
          <a:xfrm>
            <a:off x="376590" y="1132989"/>
            <a:ext cx="839082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377">
              <a:lnSpc>
                <a:spcPct val="90000"/>
              </a:lnSpc>
              <a:defRPr sz="3000">
                <a:solidFill>
                  <a:srgbClr val="0080A5"/>
                </a:solidFill>
                <a:latin typeface="Gudea"/>
                <a:ea typeface="Gudea"/>
                <a:cs typeface="Gudea"/>
                <a:sym typeface="Gudea"/>
              </a:defRPr>
            </a:lvl1pPr>
          </a:lstStyle>
          <a:p>
            <a:r>
              <a:t>THE ROLE OF THE ACADEMIC</a:t>
            </a:r>
          </a:p>
        </p:txBody>
      </p:sp>
      <p:sp>
        <p:nvSpPr>
          <p:cNvPr id="152" name="TextBox 3"/>
          <p:cNvSpPr txBox="1"/>
          <p:nvPr/>
        </p:nvSpPr>
        <p:spPr>
          <a:xfrm>
            <a:off x="628814" y="2571117"/>
            <a:ext cx="788637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90763" lvl="1" indent="-290763">
              <a:spcBef>
                <a:spcPts val="50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Useless theories?</a:t>
            </a:r>
          </a:p>
        </p:txBody>
      </p:sp>
      <p:sp>
        <p:nvSpPr>
          <p:cNvPr id="153" name="TextBox 3"/>
          <p:cNvSpPr txBox="1"/>
          <p:nvPr/>
        </p:nvSpPr>
        <p:spPr>
          <a:xfrm>
            <a:off x="785" y="1777123"/>
            <a:ext cx="914243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ctr">
              <a:spcBef>
                <a:spcPts val="7200"/>
              </a:spcBef>
              <a:defRPr sz="2900" i="1">
                <a:latin typeface="Gudea"/>
                <a:ea typeface="Gudea"/>
                <a:cs typeface="Gudea"/>
                <a:sym typeface="Gudea"/>
              </a:defRPr>
            </a:pPr>
            <a:r>
              <a:t>What is an ‘academic perspective’?</a:t>
            </a:r>
          </a:p>
        </p:txBody>
      </p:sp>
      <p:sp>
        <p:nvSpPr>
          <p:cNvPr id="154" name="Line"/>
          <p:cNvSpPr/>
          <p:nvPr/>
        </p:nvSpPr>
        <p:spPr>
          <a:xfrm>
            <a:off x="958922" y="2871040"/>
            <a:ext cx="2880361" cy="1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Line"/>
          <p:cNvSpPr/>
          <p:nvPr/>
        </p:nvSpPr>
        <p:spPr>
          <a:xfrm>
            <a:off x="958922" y="2856867"/>
            <a:ext cx="5330695" cy="1"/>
          </a:xfrm>
          <a:prstGeom prst="line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TextBox 3"/>
          <p:cNvSpPr txBox="1"/>
          <p:nvPr/>
        </p:nvSpPr>
        <p:spPr>
          <a:xfrm>
            <a:off x="628814" y="2571117"/>
            <a:ext cx="788637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90763" lvl="1" indent="-290763">
              <a:spcBef>
                <a:spcPts val="50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Advocacy for a reform-outcome?</a:t>
            </a:r>
          </a:p>
        </p:txBody>
      </p:sp>
      <p:sp>
        <p:nvSpPr>
          <p:cNvPr id="157" name="TextBox 3"/>
          <p:cNvSpPr txBox="1"/>
          <p:nvPr/>
        </p:nvSpPr>
        <p:spPr>
          <a:xfrm>
            <a:off x="628814" y="2572590"/>
            <a:ext cx="825760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90763" lvl="1" indent="-290763">
              <a:spcBef>
                <a:spcPts val="50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Impartial investigations</a:t>
            </a:r>
          </a:p>
        </p:txBody>
      </p:sp>
      <p:sp>
        <p:nvSpPr>
          <p:cNvPr id="158" name="Line"/>
          <p:cNvSpPr/>
          <p:nvPr/>
        </p:nvSpPr>
        <p:spPr>
          <a:xfrm>
            <a:off x="4492300" y="3136709"/>
            <a:ext cx="848319" cy="848318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TextBox 3"/>
          <p:cNvSpPr txBox="1"/>
          <p:nvPr/>
        </p:nvSpPr>
        <p:spPr>
          <a:xfrm>
            <a:off x="158045" y="3917664"/>
            <a:ext cx="882791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ctr">
              <a:spcBef>
                <a:spcPts val="50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Functioning of a Multilateral Investment Court</a:t>
            </a:r>
          </a:p>
        </p:txBody>
      </p:sp>
      <p:sp>
        <p:nvSpPr>
          <p:cNvPr id="160" name="Line"/>
          <p:cNvSpPr/>
          <p:nvPr/>
        </p:nvSpPr>
        <p:spPr>
          <a:xfrm flipH="1">
            <a:off x="3926823" y="4540350"/>
            <a:ext cx="1057083" cy="804270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TextBox 3"/>
          <p:cNvSpPr txBox="1"/>
          <p:nvPr/>
        </p:nvSpPr>
        <p:spPr>
          <a:xfrm>
            <a:off x="312368" y="5264212"/>
            <a:ext cx="44911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ctr">
              <a:spcBef>
                <a:spcPts val="50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Appellate mechanism</a:t>
            </a:r>
          </a:p>
        </p:txBody>
      </p:sp>
      <p:sp>
        <p:nvSpPr>
          <p:cNvPr id="162" name="TextBox 3"/>
          <p:cNvSpPr txBox="1"/>
          <p:nvPr/>
        </p:nvSpPr>
        <p:spPr>
          <a:xfrm>
            <a:off x="1620895" y="6007134"/>
            <a:ext cx="679564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71763" lvl="1" indent="-290763">
              <a:spcBef>
                <a:spcPts val="2000"/>
              </a:spcBef>
              <a:buSzPct val="100000"/>
              <a:buChar char="•"/>
              <a:defRPr sz="2900" b="1">
                <a:latin typeface="Gudea"/>
                <a:ea typeface="Gudea"/>
                <a:cs typeface="Gudea"/>
                <a:sym typeface="Gudea"/>
              </a:defRPr>
            </a:pPr>
            <a:r>
              <a:t>‘Consistency’</a:t>
            </a:r>
          </a:p>
        </p:txBody>
      </p:sp>
      <p:sp>
        <p:nvSpPr>
          <p:cNvPr id="164" name="Connection Line"/>
          <p:cNvSpPr/>
          <p:nvPr/>
        </p:nvSpPr>
        <p:spPr>
          <a:xfrm>
            <a:off x="932103" y="5767878"/>
            <a:ext cx="1049884" cy="799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06" extrusionOk="0">
                <a:moveTo>
                  <a:pt x="21600" y="12123"/>
                </a:moveTo>
                <a:cubicBezTo>
                  <a:pt x="7377" y="21600"/>
                  <a:pt x="177" y="17559"/>
                  <a:pt x="0" y="0"/>
                </a:cubicBezTo>
              </a:path>
            </a:pathLst>
          </a:custGeom>
          <a:ln w="38100">
            <a:solidFill>
              <a:schemeClr val="accent1"/>
            </a:solidFill>
            <a:miter/>
            <a:head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build="p" bldLvl="5" animBg="1" advAuto="0"/>
      <p:bldP spid="152" grpId="3" build="p" bldLvl="5" animBg="1" advAuto="0"/>
      <p:bldP spid="154" grpId="2" animBg="1" advAuto="0"/>
      <p:bldP spid="154" grpId="4" animBg="1" advAuto="0"/>
      <p:bldP spid="155" grpId="6" animBg="1" advAuto="0"/>
      <p:bldP spid="155" grpId="8" animBg="1" advAuto="0"/>
      <p:bldP spid="156" grpId="5" build="p" bldLvl="5" animBg="1" advAuto="0"/>
      <p:bldP spid="156" grpId="7" build="p" bldLvl="5" animBg="1" advAuto="0"/>
      <p:bldP spid="157" grpId="9" build="p" bldLvl="5" animBg="1" advAuto="0"/>
      <p:bldP spid="158" grpId="10" animBg="1" advAuto="0"/>
      <p:bldP spid="159" grpId="11" build="p" bldLvl="5" animBg="1" advAuto="0"/>
      <p:bldP spid="160" grpId="12" animBg="1" advAuto="0"/>
      <p:bldP spid="161" grpId="13" build="p" bldLvl="5" animBg="1" advAuto="0"/>
      <p:bldP spid="162" grpId="15" build="p" bldLvl="5" animBg="1" advAuto="0"/>
      <p:bldP spid="164" grpId="1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3"/>
          <p:cNvSpPr txBox="1"/>
          <p:nvPr/>
        </p:nvSpPr>
        <p:spPr>
          <a:xfrm>
            <a:off x="6466864" y="3134506"/>
            <a:ext cx="2542449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ctr">
              <a:spcBef>
                <a:spcPts val="72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Adjudicator-Made Law (eg: interpretation of treaty)</a:t>
            </a:r>
          </a:p>
        </p:txBody>
      </p:sp>
      <p:sp>
        <p:nvSpPr>
          <p:cNvPr id="167" name="PRELIMINARIES ON ‘CONSISTENCY’ (1)"/>
          <p:cNvSpPr txBox="1"/>
          <p:nvPr/>
        </p:nvSpPr>
        <p:spPr>
          <a:xfrm>
            <a:off x="376590" y="1132989"/>
            <a:ext cx="839082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377">
              <a:lnSpc>
                <a:spcPct val="90000"/>
              </a:lnSpc>
              <a:defRPr sz="3000">
                <a:solidFill>
                  <a:srgbClr val="0080A5"/>
                </a:solidFill>
                <a:latin typeface="Gudea"/>
                <a:ea typeface="Gudea"/>
                <a:cs typeface="Gudea"/>
                <a:sym typeface="Gudea"/>
              </a:defRPr>
            </a:lvl1pPr>
          </a:lstStyle>
          <a:p>
            <a:r>
              <a:t>PRELIMINARIES ON ‘CONSISTENCY’ (1)</a:t>
            </a:r>
          </a:p>
        </p:txBody>
      </p:sp>
      <p:sp>
        <p:nvSpPr>
          <p:cNvPr id="168" name="TextBox 3"/>
          <p:cNvSpPr txBox="1"/>
          <p:nvPr/>
        </p:nvSpPr>
        <p:spPr>
          <a:xfrm>
            <a:off x="164327" y="2482217"/>
            <a:ext cx="704534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90763" lvl="1" indent="-290763">
              <a:spcBef>
                <a:spcPts val="50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Elimination of Inconsistent Case Law</a:t>
            </a:r>
          </a:p>
        </p:txBody>
      </p:sp>
      <p:sp>
        <p:nvSpPr>
          <p:cNvPr id="169" name="TextBox 3"/>
          <p:cNvSpPr txBox="1"/>
          <p:nvPr/>
        </p:nvSpPr>
        <p:spPr>
          <a:xfrm>
            <a:off x="785" y="1688223"/>
            <a:ext cx="914243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ctr">
              <a:spcBef>
                <a:spcPts val="7200"/>
              </a:spcBef>
              <a:defRPr sz="2900" i="1">
                <a:latin typeface="Gudea"/>
                <a:ea typeface="Gudea"/>
                <a:cs typeface="Gudea"/>
                <a:sym typeface="Gudea"/>
              </a:defRPr>
            </a:pPr>
            <a:r>
              <a:t>What is ‘consistency’?</a:t>
            </a:r>
          </a:p>
        </p:txBody>
      </p:sp>
      <p:sp>
        <p:nvSpPr>
          <p:cNvPr id="170" name="TextBox 3"/>
          <p:cNvSpPr txBox="1"/>
          <p:nvPr/>
        </p:nvSpPr>
        <p:spPr>
          <a:xfrm>
            <a:off x="273618" y="5594286"/>
            <a:ext cx="488242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90763" lvl="1" indent="-290763">
              <a:spcBef>
                <a:spcPts val="50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Development of System of</a:t>
            </a:r>
          </a:p>
        </p:txBody>
      </p:sp>
      <p:sp>
        <p:nvSpPr>
          <p:cNvPr id="171" name="Line"/>
          <p:cNvSpPr/>
          <p:nvPr/>
        </p:nvSpPr>
        <p:spPr>
          <a:xfrm flipV="1">
            <a:off x="4554798" y="2936312"/>
            <a:ext cx="1420118" cy="9520"/>
          </a:xfrm>
          <a:prstGeom prst="line">
            <a:avLst/>
          </a:prstGeom>
          <a:ln w="38100">
            <a:solidFill>
              <a:srgbClr val="DA050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Line"/>
          <p:cNvSpPr/>
          <p:nvPr/>
        </p:nvSpPr>
        <p:spPr>
          <a:xfrm>
            <a:off x="5336929" y="3004551"/>
            <a:ext cx="1325930" cy="335227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Connection Line"/>
          <p:cNvSpPr/>
          <p:nvPr/>
        </p:nvSpPr>
        <p:spPr>
          <a:xfrm>
            <a:off x="105928" y="2574588"/>
            <a:ext cx="215386" cy="361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extrusionOk="0">
                <a:moveTo>
                  <a:pt x="15752" y="21600"/>
                </a:moveTo>
                <a:cubicBezTo>
                  <a:pt x="-5399" y="13284"/>
                  <a:pt x="-5249" y="6084"/>
                  <a:pt x="16201" y="0"/>
                </a:cubicBezTo>
              </a:path>
            </a:pathLst>
          </a:custGeom>
          <a:ln w="25400">
            <a:solidFill>
              <a:schemeClr val="accent1"/>
            </a:solidFill>
            <a:miter/>
          </a:ln>
        </p:spPr>
        <p:txBody>
          <a:bodyPr/>
          <a:lstStyle/>
          <a:p>
            <a:endParaRPr/>
          </a:p>
        </p:txBody>
      </p:sp>
      <p:sp>
        <p:nvSpPr>
          <p:cNvPr id="187" name="Connection Line"/>
          <p:cNvSpPr/>
          <p:nvPr/>
        </p:nvSpPr>
        <p:spPr>
          <a:xfrm>
            <a:off x="305731" y="2574374"/>
            <a:ext cx="188239" cy="361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extrusionOk="0">
                <a:moveTo>
                  <a:pt x="0" y="21600"/>
                </a:moveTo>
                <a:cubicBezTo>
                  <a:pt x="21429" y="14095"/>
                  <a:pt x="21600" y="6895"/>
                  <a:pt x="514" y="0"/>
                </a:cubicBezTo>
              </a:path>
            </a:pathLst>
          </a:custGeom>
          <a:ln w="25400">
            <a:solidFill>
              <a:schemeClr val="accent1"/>
            </a:solidFill>
            <a:miter/>
          </a:ln>
        </p:spPr>
        <p:txBody>
          <a:bodyPr/>
          <a:lstStyle/>
          <a:p>
            <a:endParaRPr/>
          </a:p>
        </p:txBody>
      </p:sp>
      <p:sp>
        <p:nvSpPr>
          <p:cNvPr id="175" name="Line"/>
          <p:cNvSpPr/>
          <p:nvPr/>
        </p:nvSpPr>
        <p:spPr>
          <a:xfrm>
            <a:off x="298903" y="2915558"/>
            <a:ext cx="225095" cy="544899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" name="TextBox 3"/>
          <p:cNvSpPr txBox="1"/>
          <p:nvPr/>
        </p:nvSpPr>
        <p:spPr>
          <a:xfrm>
            <a:off x="267268" y="3327572"/>
            <a:ext cx="471599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ctr">
              <a:spcBef>
                <a:spcPts val="72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What is the meaning of ‘</a:t>
            </a:r>
            <a:r>
              <a:rPr>
                <a:latin typeface="Lucida Calligraphy Italic"/>
                <a:ea typeface="Lucida Calligraphy Italic"/>
                <a:cs typeface="Lucida Calligraphy Italic"/>
                <a:sym typeface="Lucida Calligraphy Italic"/>
              </a:rPr>
              <a:t>x</a:t>
            </a:r>
            <a:r>
              <a:t>’?</a:t>
            </a:r>
          </a:p>
        </p:txBody>
      </p:sp>
      <p:sp>
        <p:nvSpPr>
          <p:cNvPr id="177" name="TextBox 3"/>
          <p:cNvSpPr txBox="1"/>
          <p:nvPr/>
        </p:nvSpPr>
        <p:spPr>
          <a:xfrm>
            <a:off x="-306509" y="3868127"/>
            <a:ext cx="265123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71763" lvl="1" indent="-290763">
              <a:spcBef>
                <a:spcPts val="7200"/>
              </a:spcBef>
              <a:buSzPct val="100000"/>
              <a:buChar char="-"/>
              <a:defRPr sz="2900">
                <a:latin typeface="Lucida Calligraphy Italic"/>
                <a:ea typeface="Lucida Calligraphy Italic"/>
                <a:cs typeface="Lucida Calligraphy Italic"/>
                <a:sym typeface="Lucida Calligraphy Italic"/>
              </a:defRPr>
            </a:pPr>
            <a:r>
              <a:t>x = y + z</a:t>
            </a:r>
          </a:p>
        </p:txBody>
      </p:sp>
      <p:sp>
        <p:nvSpPr>
          <p:cNvPr id="178" name="TextBox 3"/>
          <p:cNvSpPr txBox="1"/>
          <p:nvPr/>
        </p:nvSpPr>
        <p:spPr>
          <a:xfrm>
            <a:off x="3827067" y="3868127"/>
            <a:ext cx="265123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71763" lvl="1" indent="-290763">
              <a:spcBef>
                <a:spcPts val="7200"/>
              </a:spcBef>
              <a:buSzPct val="100000"/>
              <a:buChar char="-"/>
              <a:defRPr sz="2900">
                <a:latin typeface="Lucida Calligraphy Italic"/>
                <a:ea typeface="Lucida Calligraphy Italic"/>
                <a:cs typeface="Lucida Calligraphy Italic"/>
                <a:sym typeface="Lucida Calligraphy Italic"/>
              </a:defRPr>
            </a:pPr>
            <a:r>
              <a:t>x = a + b</a:t>
            </a:r>
          </a:p>
        </p:txBody>
      </p:sp>
      <p:sp>
        <p:nvSpPr>
          <p:cNvPr id="179" name="TextBox 3"/>
          <p:cNvSpPr txBox="1"/>
          <p:nvPr/>
        </p:nvSpPr>
        <p:spPr>
          <a:xfrm>
            <a:off x="2030972" y="4341678"/>
            <a:ext cx="254244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ctr">
              <a:spcBef>
                <a:spcPts val="72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At same time</a:t>
            </a:r>
          </a:p>
        </p:txBody>
      </p:sp>
      <p:sp>
        <p:nvSpPr>
          <p:cNvPr id="180" name="TextBox 3"/>
          <p:cNvSpPr txBox="1"/>
          <p:nvPr/>
        </p:nvSpPr>
        <p:spPr>
          <a:xfrm>
            <a:off x="4612968" y="5597492"/>
            <a:ext cx="254244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ctr">
              <a:spcBef>
                <a:spcPts val="7200"/>
              </a:spcBef>
              <a:defRPr sz="2900" b="1">
                <a:latin typeface="Gudea"/>
                <a:ea typeface="Gudea"/>
                <a:cs typeface="Gudea"/>
                <a:sym typeface="Gudea"/>
              </a:defRPr>
            </a:pPr>
            <a:r>
              <a:rPr dirty="0"/>
              <a:t>Precedent</a:t>
            </a:r>
          </a:p>
        </p:txBody>
      </p:sp>
      <p:sp>
        <p:nvSpPr>
          <p:cNvPr id="181" name="TextBox 3"/>
          <p:cNvSpPr txBox="1"/>
          <p:nvPr/>
        </p:nvSpPr>
        <p:spPr>
          <a:xfrm>
            <a:off x="422980" y="4872697"/>
            <a:ext cx="526494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ctr">
              <a:spcBef>
                <a:spcPts val="72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‘Good law’ for indefinite period</a:t>
            </a:r>
          </a:p>
        </p:txBody>
      </p:sp>
      <p:sp>
        <p:nvSpPr>
          <p:cNvPr id="182" name="Line"/>
          <p:cNvSpPr/>
          <p:nvPr/>
        </p:nvSpPr>
        <p:spPr>
          <a:xfrm>
            <a:off x="1819361" y="5351172"/>
            <a:ext cx="172993" cy="378238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" name="Line"/>
          <p:cNvSpPr/>
          <p:nvPr/>
        </p:nvSpPr>
        <p:spPr>
          <a:xfrm>
            <a:off x="1427229" y="4429572"/>
            <a:ext cx="197453" cy="533376"/>
          </a:xfrm>
          <a:prstGeom prst="line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Connection Line"/>
          <p:cNvSpPr/>
          <p:nvPr/>
        </p:nvSpPr>
        <p:spPr>
          <a:xfrm>
            <a:off x="1139306" y="4359704"/>
            <a:ext cx="1025652" cy="317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451" extrusionOk="0">
                <a:moveTo>
                  <a:pt x="21600" y="18804"/>
                </a:moveTo>
                <a:cubicBezTo>
                  <a:pt x="7854" y="21600"/>
                  <a:pt x="654" y="15332"/>
                  <a:pt x="0" y="0"/>
                </a:cubicBezTo>
              </a:path>
            </a:pathLst>
          </a:custGeom>
          <a:ln w="38100">
            <a:solidFill>
              <a:schemeClr val="accent1"/>
            </a:solidFill>
            <a:miter/>
          </a:ln>
        </p:spPr>
        <p:txBody>
          <a:bodyPr/>
          <a:lstStyle/>
          <a:p>
            <a:endParaRPr/>
          </a:p>
        </p:txBody>
      </p:sp>
      <p:sp>
        <p:nvSpPr>
          <p:cNvPr id="189" name="Connection Line"/>
          <p:cNvSpPr/>
          <p:nvPr/>
        </p:nvSpPr>
        <p:spPr>
          <a:xfrm>
            <a:off x="4462660" y="4362169"/>
            <a:ext cx="829833" cy="315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418" extrusionOk="0">
                <a:moveTo>
                  <a:pt x="21600" y="0"/>
                </a:moveTo>
                <a:cubicBezTo>
                  <a:pt x="12184" y="16035"/>
                  <a:pt x="4984" y="21600"/>
                  <a:pt x="0" y="16695"/>
                </a:cubicBezTo>
              </a:path>
            </a:pathLst>
          </a:custGeom>
          <a:ln w="38100">
            <a:solidFill>
              <a:schemeClr val="accent1"/>
            </a:solidFill>
            <a:miter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2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4" build="p" bldLvl="5" animBg="1" advAuto="0"/>
      <p:bldP spid="168" grpId="1" build="p" bldLvl="5" animBg="1" advAuto="0"/>
      <p:bldP spid="170" grpId="21" build="p" bldLvl="5" animBg="1" advAuto="0"/>
      <p:bldP spid="171" grpId="2" animBg="1" advAuto="0"/>
      <p:bldP spid="172" grpId="3" animBg="1" advAuto="0"/>
      <p:bldP spid="186" grpId="6" animBg="1" advAuto="0"/>
      <p:bldP spid="187" grpId="5" animBg="1" advAuto="0"/>
      <p:bldP spid="175" grpId="7" animBg="1" advAuto="0"/>
      <p:bldP spid="176" grpId="8" build="p" bldLvl="5" animBg="1" advAuto="0"/>
      <p:bldP spid="177" grpId="9" build="p" bldLvl="5" animBg="1" advAuto="0"/>
      <p:bldP spid="178" grpId="10" build="p" bldLvl="5" animBg="1" advAuto="0"/>
      <p:bldP spid="178" grpId="14" build="p" bldLvl="5" animBg="1" advAuto="0"/>
      <p:bldP spid="179" grpId="12" animBg="1" advAuto="0"/>
      <p:bldP spid="179" grpId="15" animBg="1" advAuto="0"/>
      <p:bldP spid="180" grpId="22" build="p" bldLvl="5" animBg="1" advAuto="0"/>
      <p:bldP spid="181" grpId="19" animBg="1" advAuto="0"/>
      <p:bldP spid="182" grpId="20" animBg="1" advAuto="0"/>
      <p:bldP spid="183" grpId="18" animBg="1" advAuto="0"/>
      <p:bldP spid="188" grpId="11" animBg="1" advAuto="0"/>
      <p:bldP spid="188" grpId="16" animBg="1" advAuto="0"/>
      <p:bldP spid="189" grpId="13" animBg="1" advAuto="0"/>
      <p:bldP spid="189" grpId="1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RELIMINARIES ON ‘CONSISTENCY’ (2)"/>
          <p:cNvSpPr txBox="1"/>
          <p:nvPr/>
        </p:nvSpPr>
        <p:spPr>
          <a:xfrm>
            <a:off x="376590" y="1132989"/>
            <a:ext cx="839082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377">
              <a:lnSpc>
                <a:spcPct val="90000"/>
              </a:lnSpc>
              <a:defRPr sz="3000">
                <a:solidFill>
                  <a:srgbClr val="0080A5"/>
                </a:solidFill>
                <a:latin typeface="Gudea"/>
                <a:ea typeface="Gudea"/>
                <a:cs typeface="Gudea"/>
                <a:sym typeface="Gudea"/>
              </a:defRPr>
            </a:lvl1pPr>
          </a:lstStyle>
          <a:p>
            <a:r>
              <a:t>PRELIMINARIES ON ‘CONSISTENCY’ (2)</a:t>
            </a:r>
          </a:p>
        </p:txBody>
      </p:sp>
      <p:sp>
        <p:nvSpPr>
          <p:cNvPr id="192" name="TextBox 3"/>
          <p:cNvSpPr txBox="1"/>
          <p:nvPr/>
        </p:nvSpPr>
        <p:spPr>
          <a:xfrm>
            <a:off x="164327" y="2482217"/>
            <a:ext cx="704534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spcBef>
                <a:spcPts val="50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Ingredients of System of Precedent:</a:t>
            </a:r>
          </a:p>
        </p:txBody>
      </p:sp>
      <p:sp>
        <p:nvSpPr>
          <p:cNvPr id="193" name="TextBox 3"/>
          <p:cNvSpPr txBox="1"/>
          <p:nvPr/>
        </p:nvSpPr>
        <p:spPr>
          <a:xfrm>
            <a:off x="785" y="1688223"/>
            <a:ext cx="914243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ctr">
              <a:spcBef>
                <a:spcPts val="7200"/>
              </a:spcBef>
              <a:defRPr sz="2900" i="1">
                <a:latin typeface="Gudea"/>
                <a:ea typeface="Gudea"/>
                <a:cs typeface="Gudea"/>
                <a:sym typeface="Gudea"/>
              </a:defRPr>
            </a:pPr>
            <a:r>
              <a:t>Chances of system of precedent?</a:t>
            </a:r>
          </a:p>
        </p:txBody>
      </p:sp>
      <p:sp>
        <p:nvSpPr>
          <p:cNvPr id="194" name="TextBox 3"/>
          <p:cNvSpPr txBox="1"/>
          <p:nvPr/>
        </p:nvSpPr>
        <p:spPr>
          <a:xfrm>
            <a:off x="89670" y="3156498"/>
            <a:ext cx="472738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71763" lvl="1" indent="-290763">
              <a:spcBef>
                <a:spcPts val="72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Case-reporting</a:t>
            </a:r>
          </a:p>
        </p:txBody>
      </p:sp>
      <p:sp>
        <p:nvSpPr>
          <p:cNvPr id="195" name="TextBox 3"/>
          <p:cNvSpPr txBox="1"/>
          <p:nvPr/>
        </p:nvSpPr>
        <p:spPr>
          <a:xfrm>
            <a:off x="62347" y="4344690"/>
            <a:ext cx="586424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71763" lvl="1" indent="-290763">
              <a:spcBef>
                <a:spcPts val="72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Institutionalised Adjudication</a:t>
            </a:r>
          </a:p>
        </p:txBody>
      </p:sp>
      <p:sp>
        <p:nvSpPr>
          <p:cNvPr id="196" name="TextBox 3"/>
          <p:cNvSpPr txBox="1"/>
          <p:nvPr/>
        </p:nvSpPr>
        <p:spPr>
          <a:xfrm>
            <a:off x="89670" y="5709653"/>
            <a:ext cx="472738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71763" lvl="1" indent="-290763">
              <a:spcBef>
                <a:spcPts val="72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Desire for Consistency</a:t>
            </a:r>
          </a:p>
        </p:txBody>
      </p:sp>
      <p:sp>
        <p:nvSpPr>
          <p:cNvPr id="197" name="Dingbat Check"/>
          <p:cNvSpPr/>
          <p:nvPr/>
        </p:nvSpPr>
        <p:spPr>
          <a:xfrm>
            <a:off x="3443081" y="3068119"/>
            <a:ext cx="759539" cy="721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8" name="Dingbat Check"/>
          <p:cNvSpPr/>
          <p:nvPr/>
        </p:nvSpPr>
        <p:spPr>
          <a:xfrm>
            <a:off x="5796882" y="4256859"/>
            <a:ext cx="759539" cy="721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9" name="Dingbat Check"/>
          <p:cNvSpPr/>
          <p:nvPr/>
        </p:nvSpPr>
        <p:spPr>
          <a:xfrm>
            <a:off x="4676651" y="5621822"/>
            <a:ext cx="759539" cy="721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build="p" bldLvl="5" animBg="1" advAuto="0"/>
      <p:bldP spid="194" grpId="2" build="p" bldLvl="5" animBg="1" advAuto="0"/>
      <p:bldP spid="195" grpId="4" build="p" bldLvl="5" animBg="1" advAuto="0"/>
      <p:bldP spid="196" grpId="6" build="p" bldLvl="5" animBg="1" advAuto="0"/>
      <p:bldP spid="197" grpId="3" animBg="1" advAuto="0"/>
      <p:bldP spid="198" grpId="5" animBg="1" advAuto="0"/>
      <p:bldP spid="199" grpId="7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ISSUES WITH PRECEDENT"/>
          <p:cNvSpPr txBox="1"/>
          <p:nvPr/>
        </p:nvSpPr>
        <p:spPr>
          <a:xfrm>
            <a:off x="376590" y="1132989"/>
            <a:ext cx="839082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377">
              <a:lnSpc>
                <a:spcPct val="90000"/>
              </a:lnSpc>
              <a:defRPr sz="3000">
                <a:solidFill>
                  <a:srgbClr val="0080A5"/>
                </a:solidFill>
                <a:latin typeface="Gudea"/>
                <a:ea typeface="Gudea"/>
                <a:cs typeface="Gudea"/>
                <a:sym typeface="Gudea"/>
              </a:defRPr>
            </a:lvl1pPr>
          </a:lstStyle>
          <a:p>
            <a:r>
              <a:t>ISSUES WITH PRECEDENT</a:t>
            </a:r>
          </a:p>
        </p:txBody>
      </p:sp>
      <p:sp>
        <p:nvSpPr>
          <p:cNvPr id="202" name="TextBox 3"/>
          <p:cNvSpPr txBox="1"/>
          <p:nvPr/>
        </p:nvSpPr>
        <p:spPr>
          <a:xfrm>
            <a:off x="785" y="1688223"/>
            <a:ext cx="914243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spcBef>
                <a:spcPts val="7200"/>
              </a:spcBef>
              <a:defRPr sz="2900" b="1">
                <a:latin typeface="Gudea"/>
                <a:ea typeface="Gudea"/>
                <a:cs typeface="Gudea"/>
                <a:sym typeface="Gudea"/>
              </a:defRPr>
            </a:pPr>
            <a:r>
              <a:t>Issue 1</a:t>
            </a:r>
          </a:p>
          <a:p>
            <a:pPr lvl="1" indent="0" algn="ctr">
              <a:spcBef>
                <a:spcPts val="300"/>
              </a:spcBef>
              <a:defRPr sz="2900" i="1">
                <a:latin typeface="Gudea"/>
                <a:ea typeface="Gudea"/>
                <a:cs typeface="Gudea"/>
                <a:sym typeface="Gudea"/>
              </a:defRPr>
            </a:pPr>
            <a:r>
              <a:t>Correcting ‘Bad Treaty-Interpretations’?</a:t>
            </a:r>
          </a:p>
        </p:txBody>
      </p:sp>
      <p:sp>
        <p:nvSpPr>
          <p:cNvPr id="203" name="TextBox 3"/>
          <p:cNvSpPr txBox="1"/>
          <p:nvPr/>
        </p:nvSpPr>
        <p:spPr>
          <a:xfrm>
            <a:off x="218973" y="2661939"/>
            <a:ext cx="704534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spcBef>
                <a:spcPts val="50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Intervention by Legislators (states)</a:t>
            </a:r>
          </a:p>
        </p:txBody>
      </p:sp>
      <p:sp>
        <p:nvSpPr>
          <p:cNvPr id="219" name="Connection Line"/>
          <p:cNvSpPr/>
          <p:nvPr/>
        </p:nvSpPr>
        <p:spPr>
          <a:xfrm>
            <a:off x="1261176" y="3145559"/>
            <a:ext cx="699307" cy="979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40" h="21600" extrusionOk="0">
                <a:moveTo>
                  <a:pt x="19240" y="21600"/>
                </a:moveTo>
                <a:cubicBezTo>
                  <a:pt x="3784" y="12674"/>
                  <a:pt x="-2360" y="5474"/>
                  <a:pt x="808" y="0"/>
                </a:cubicBezTo>
              </a:path>
            </a:pathLst>
          </a:custGeom>
          <a:ln w="38100">
            <a:solidFill>
              <a:schemeClr val="accent1"/>
            </a:solidFill>
            <a:miter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05" name="TextBox 3"/>
          <p:cNvSpPr txBox="1"/>
          <p:nvPr/>
        </p:nvSpPr>
        <p:spPr>
          <a:xfrm>
            <a:off x="1968566" y="3809983"/>
            <a:ext cx="616857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spcBef>
                <a:spcPts val="72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Eg: treaty-interpretation committees</a:t>
            </a:r>
          </a:p>
        </p:txBody>
      </p:sp>
      <p:sp>
        <p:nvSpPr>
          <p:cNvPr id="220" name="Connection Line"/>
          <p:cNvSpPr/>
          <p:nvPr/>
        </p:nvSpPr>
        <p:spPr>
          <a:xfrm>
            <a:off x="245834" y="4498851"/>
            <a:ext cx="2355838" cy="691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58" h="20343" extrusionOk="0">
                <a:moveTo>
                  <a:pt x="129" y="20343"/>
                </a:moveTo>
                <a:cubicBezTo>
                  <a:pt x="-1042" y="5460"/>
                  <a:pt x="5768" y="-1257"/>
                  <a:pt x="20558" y="193"/>
                </a:cubicBezTo>
              </a:path>
            </a:pathLst>
          </a:custGeom>
          <a:ln w="38100">
            <a:solidFill>
              <a:schemeClr val="accent1"/>
            </a:solidFill>
            <a:miter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07" name="TextBox 3"/>
          <p:cNvSpPr txBox="1"/>
          <p:nvPr/>
        </p:nvSpPr>
        <p:spPr>
          <a:xfrm>
            <a:off x="264944" y="5033738"/>
            <a:ext cx="3660673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spcBef>
                <a:spcPts val="72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Contrapoint: multiple sources of law in treaty-based disputes</a:t>
            </a:r>
          </a:p>
        </p:txBody>
      </p:sp>
      <p:sp>
        <p:nvSpPr>
          <p:cNvPr id="221" name="Connection Line"/>
          <p:cNvSpPr/>
          <p:nvPr/>
        </p:nvSpPr>
        <p:spPr>
          <a:xfrm>
            <a:off x="2565633" y="4356083"/>
            <a:ext cx="2000721" cy="173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51" extrusionOk="0">
                <a:moveTo>
                  <a:pt x="0" y="15998"/>
                </a:moveTo>
                <a:cubicBezTo>
                  <a:pt x="9476" y="21600"/>
                  <a:pt x="16676" y="16267"/>
                  <a:pt x="21600" y="0"/>
                </a:cubicBezTo>
              </a:path>
            </a:pathLst>
          </a:custGeom>
          <a:ln w="38100">
            <a:solidFill>
              <a:schemeClr val="accent1"/>
            </a:solidFill>
            <a:miter/>
          </a:ln>
        </p:spPr>
        <p:txBody>
          <a:bodyPr/>
          <a:lstStyle/>
          <a:p>
            <a:endParaRPr/>
          </a:p>
        </p:txBody>
      </p:sp>
      <p:sp>
        <p:nvSpPr>
          <p:cNvPr id="209" name="TextBox 3"/>
          <p:cNvSpPr txBox="1"/>
          <p:nvPr/>
        </p:nvSpPr>
        <p:spPr>
          <a:xfrm>
            <a:off x="4430718" y="4479801"/>
            <a:ext cx="441467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71763" lvl="1" indent="-290763">
              <a:spcBef>
                <a:spcPts val="50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General Principles</a:t>
            </a:r>
          </a:p>
        </p:txBody>
      </p:sp>
      <p:sp>
        <p:nvSpPr>
          <p:cNvPr id="210" name="TextBox 3"/>
          <p:cNvSpPr txBox="1"/>
          <p:nvPr/>
        </p:nvSpPr>
        <p:spPr>
          <a:xfrm>
            <a:off x="4430718" y="5129367"/>
            <a:ext cx="441467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71763" lvl="1" indent="-290763">
              <a:spcBef>
                <a:spcPts val="50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Customary Rules</a:t>
            </a:r>
          </a:p>
        </p:txBody>
      </p:sp>
      <p:sp>
        <p:nvSpPr>
          <p:cNvPr id="211" name="TextBox 3"/>
          <p:cNvSpPr txBox="1"/>
          <p:nvPr/>
        </p:nvSpPr>
        <p:spPr>
          <a:xfrm>
            <a:off x="4430718" y="5778934"/>
            <a:ext cx="4414672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71763" lvl="1" indent="-290763">
              <a:spcBef>
                <a:spcPts val="50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Domestic Law on Treatment of For. Inv.</a:t>
            </a:r>
          </a:p>
        </p:txBody>
      </p:sp>
      <p:sp>
        <p:nvSpPr>
          <p:cNvPr id="212" name="Line"/>
          <p:cNvSpPr/>
          <p:nvPr/>
        </p:nvSpPr>
        <p:spPr>
          <a:xfrm flipV="1">
            <a:off x="3763144" y="4813431"/>
            <a:ext cx="1077080" cy="569348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Line"/>
          <p:cNvSpPr/>
          <p:nvPr/>
        </p:nvSpPr>
        <p:spPr>
          <a:xfrm>
            <a:off x="3758569" y="5403288"/>
            <a:ext cx="1077063" cy="1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" name="Line"/>
          <p:cNvSpPr/>
          <p:nvPr/>
        </p:nvSpPr>
        <p:spPr>
          <a:xfrm>
            <a:off x="3753531" y="5411404"/>
            <a:ext cx="1096002" cy="569048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" name="Line"/>
          <p:cNvSpPr/>
          <p:nvPr/>
        </p:nvSpPr>
        <p:spPr>
          <a:xfrm>
            <a:off x="5151990" y="5580617"/>
            <a:ext cx="2538991" cy="10257"/>
          </a:xfrm>
          <a:prstGeom prst="line">
            <a:avLst/>
          </a:prstGeom>
          <a:ln w="38100">
            <a:solidFill>
              <a:srgbClr val="DA050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2" name="Connection Line"/>
          <p:cNvSpPr/>
          <p:nvPr/>
        </p:nvSpPr>
        <p:spPr>
          <a:xfrm>
            <a:off x="147065" y="3138222"/>
            <a:ext cx="5163982" cy="3326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07" h="17284" extrusionOk="0">
                <a:moveTo>
                  <a:pt x="1343" y="0"/>
                </a:moveTo>
                <a:cubicBezTo>
                  <a:pt x="-2893" y="17274"/>
                  <a:pt x="2895" y="21600"/>
                  <a:pt x="18707" y="12978"/>
                </a:cubicBezTo>
              </a:path>
            </a:pathLst>
          </a:custGeom>
          <a:ln w="38100">
            <a:solidFill>
              <a:schemeClr val="accent1"/>
            </a:solidFill>
            <a:miter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17" name="TextBox 3"/>
          <p:cNvSpPr txBox="1"/>
          <p:nvPr/>
        </p:nvSpPr>
        <p:spPr>
          <a:xfrm>
            <a:off x="555978" y="2915331"/>
            <a:ext cx="704534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spcBef>
                <a:spcPts val="50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Eg: ILC Articles on State Responsibility</a:t>
            </a:r>
          </a:p>
        </p:txBody>
      </p:sp>
      <p:sp>
        <p:nvSpPr>
          <p:cNvPr id="218" name="TextBox 3"/>
          <p:cNvSpPr txBox="1"/>
          <p:nvPr/>
        </p:nvSpPr>
        <p:spPr>
          <a:xfrm>
            <a:off x="785" y="3951714"/>
            <a:ext cx="914243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spcBef>
                <a:spcPts val="7200"/>
              </a:spcBef>
              <a:defRPr sz="2900" b="1">
                <a:latin typeface="Gudea"/>
                <a:ea typeface="Gudea"/>
                <a:cs typeface="Gudea"/>
                <a:sym typeface="Gudea"/>
              </a:defRPr>
            </a:pPr>
            <a:r>
              <a:t>Issue 2</a:t>
            </a:r>
          </a:p>
          <a:p>
            <a:pPr lvl="1" indent="0" algn="ctr">
              <a:spcBef>
                <a:spcPts val="300"/>
              </a:spcBef>
              <a:defRPr sz="2900" i="1">
                <a:latin typeface="Gudea"/>
                <a:ea typeface="Gudea"/>
                <a:cs typeface="Gudea"/>
                <a:sym typeface="Gudea"/>
              </a:defRPr>
            </a:pPr>
            <a:r>
              <a:t>Correcting ‘Bad Precedents’ on Non-Treaty Sources?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3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build="p" bldLvl="5" animBg="1" advAuto="0"/>
      <p:bldP spid="203" grpId="2" build="p" bldLvl="5" animBg="1" advAuto="0"/>
      <p:bldP spid="203" grpId="14" build="p" bldLvl="5" animBg="1" advAuto="0"/>
      <p:bldP spid="219" grpId="3" animBg="1" advAuto="0"/>
      <p:bldP spid="219" grpId="15" animBg="1" advAuto="0"/>
      <p:bldP spid="205" grpId="4" build="p" bldLvl="5" animBg="1" advAuto="0"/>
      <p:bldP spid="205" grpId="16" build="p" bldLvl="5" animBg="1" advAuto="0"/>
      <p:bldP spid="220" grpId="6" animBg="1" advAuto="0"/>
      <p:bldP spid="220" grpId="18" animBg="1" advAuto="0"/>
      <p:bldP spid="207" grpId="7" build="p" bldLvl="5" animBg="1" advAuto="0"/>
      <p:bldP spid="207" grpId="21" build="p" bldLvl="5" animBg="1" advAuto="0"/>
      <p:bldP spid="221" grpId="5" animBg="1" advAuto="0"/>
      <p:bldP spid="221" grpId="17" animBg="1" advAuto="0"/>
      <p:bldP spid="209" grpId="9" build="p" bldLvl="5" animBg="1" advAuto="0"/>
      <p:bldP spid="209" grpId="20" build="p" bldLvl="5" animBg="1" advAuto="0"/>
      <p:bldP spid="210" grpId="11" build="p" bldLvl="5" animBg="1" advAuto="0"/>
      <p:bldP spid="210" grpId="29" build="p" bldLvl="5" animBg="1" advAuto="0"/>
      <p:bldP spid="211" grpId="13" build="p" bldLvl="5" animBg="1" advAuto="0"/>
      <p:bldP spid="211" grpId="23" build="p" bldLvl="5" animBg="1" advAuto="0"/>
      <p:bldP spid="212" grpId="8" animBg="1" advAuto="0"/>
      <p:bldP spid="212" grpId="19" animBg="1" advAuto="0"/>
      <p:bldP spid="213" grpId="10" animBg="1" advAuto="0"/>
      <p:bldP spid="213" grpId="24" animBg="1" advAuto="0"/>
      <p:bldP spid="214" grpId="12" animBg="1" advAuto="0"/>
      <p:bldP spid="214" grpId="22" animBg="1" advAuto="0"/>
      <p:bldP spid="215" grpId="25" animBg="1" advAuto="0"/>
      <p:bldP spid="215" grpId="30" animBg="1" advAuto="0"/>
      <p:bldP spid="222" grpId="26" animBg="1" advAuto="0"/>
      <p:bldP spid="222" grpId="31" animBg="1" advAuto="0"/>
      <p:bldP spid="217" grpId="27" build="p" bldLvl="5" animBg="1" advAuto="0"/>
      <p:bldP spid="217" grpId="28" build="p" bldLvl="5" animBg="1" advAuto="0"/>
      <p:bldP spid="218" grpId="32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RECEDENTS ON NON-TREATY SOURCES"/>
          <p:cNvSpPr txBox="1"/>
          <p:nvPr/>
        </p:nvSpPr>
        <p:spPr>
          <a:xfrm>
            <a:off x="376590" y="1132989"/>
            <a:ext cx="839082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377">
              <a:lnSpc>
                <a:spcPct val="90000"/>
              </a:lnSpc>
              <a:defRPr sz="3000">
                <a:solidFill>
                  <a:srgbClr val="0080A5"/>
                </a:solidFill>
                <a:latin typeface="Gudea"/>
                <a:ea typeface="Gudea"/>
                <a:cs typeface="Gudea"/>
                <a:sym typeface="Gudea"/>
              </a:defRPr>
            </a:lvl1pPr>
          </a:lstStyle>
          <a:p>
            <a:r>
              <a:t>PRECEDENTS ON NON-TREATY SOURCES</a:t>
            </a:r>
          </a:p>
        </p:txBody>
      </p:sp>
      <p:sp>
        <p:nvSpPr>
          <p:cNvPr id="225" name="TextBox 3"/>
          <p:cNvSpPr txBox="1"/>
          <p:nvPr/>
        </p:nvSpPr>
        <p:spPr>
          <a:xfrm>
            <a:off x="785" y="3018533"/>
            <a:ext cx="914243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spcBef>
                <a:spcPts val="7200"/>
              </a:spcBef>
              <a:defRPr sz="2900" b="1">
                <a:latin typeface="Gudea"/>
                <a:ea typeface="Gudea"/>
                <a:cs typeface="Gudea"/>
                <a:sym typeface="Gudea"/>
              </a:defRPr>
            </a:pPr>
            <a:r>
              <a:t>Option 1</a:t>
            </a:r>
          </a:p>
          <a:p>
            <a:pPr lvl="1" indent="0" algn="ctr">
              <a:spcBef>
                <a:spcPts val="3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No Regulation </a:t>
            </a:r>
          </a:p>
        </p:txBody>
      </p:sp>
      <p:sp>
        <p:nvSpPr>
          <p:cNvPr id="226" name="TextBox 3"/>
          <p:cNvSpPr txBox="1"/>
          <p:nvPr/>
        </p:nvSpPr>
        <p:spPr>
          <a:xfrm>
            <a:off x="785" y="4366200"/>
            <a:ext cx="914243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spcBef>
                <a:spcPts val="7200"/>
              </a:spcBef>
              <a:defRPr sz="2900" b="1">
                <a:latin typeface="Gudea"/>
                <a:ea typeface="Gudea"/>
                <a:cs typeface="Gudea"/>
                <a:sym typeface="Gudea"/>
              </a:defRPr>
            </a:pPr>
            <a:r>
              <a:t>Option 2</a:t>
            </a:r>
          </a:p>
          <a:p>
            <a:pPr lvl="1" indent="0" algn="ctr">
              <a:spcBef>
                <a:spcPts val="3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Regulation via Treaty-Interpretation Committees</a:t>
            </a:r>
          </a:p>
        </p:txBody>
      </p:sp>
      <p:sp>
        <p:nvSpPr>
          <p:cNvPr id="227" name="TextBox 3"/>
          <p:cNvSpPr txBox="1"/>
          <p:nvPr/>
        </p:nvSpPr>
        <p:spPr>
          <a:xfrm>
            <a:off x="785" y="1878723"/>
            <a:ext cx="914243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 algn="ctr">
              <a:spcBef>
                <a:spcPts val="7200"/>
              </a:spcBef>
              <a:defRPr sz="2900" i="1">
                <a:latin typeface="Gudea"/>
                <a:ea typeface="Gudea"/>
                <a:cs typeface="Gudea"/>
                <a:sym typeface="Gudea"/>
              </a:defRPr>
            </a:pPr>
            <a:r>
              <a:t>(i) Should OR (ii) How can precedents relating to non-treaty sources be controlled by states?</a:t>
            </a:r>
          </a:p>
        </p:txBody>
      </p:sp>
      <p:sp>
        <p:nvSpPr>
          <p:cNvPr id="228" name="TextBox 3"/>
          <p:cNvSpPr txBox="1"/>
          <p:nvPr/>
        </p:nvSpPr>
        <p:spPr>
          <a:xfrm>
            <a:off x="6862833" y="2819400"/>
            <a:ext cx="1965863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spcBef>
                <a:spcPts val="72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Persistent objector?</a:t>
            </a:r>
          </a:p>
        </p:txBody>
      </p:sp>
      <p:sp>
        <p:nvSpPr>
          <p:cNvPr id="231" name="Connection Line"/>
          <p:cNvSpPr/>
          <p:nvPr/>
        </p:nvSpPr>
        <p:spPr>
          <a:xfrm>
            <a:off x="5211368" y="3810017"/>
            <a:ext cx="1944555" cy="639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01" extrusionOk="0">
                <a:moveTo>
                  <a:pt x="21600" y="0"/>
                </a:moveTo>
                <a:cubicBezTo>
                  <a:pt x="8486" y="20026"/>
                  <a:pt x="1286" y="21600"/>
                  <a:pt x="0" y="4723"/>
                </a:cubicBezTo>
              </a:path>
            </a:pathLst>
          </a:custGeom>
          <a:ln w="38100">
            <a:solidFill>
              <a:schemeClr val="accent1"/>
            </a:solidFill>
            <a:miter/>
            <a:headEnd type="triangle"/>
          </a:ln>
        </p:spPr>
        <p:txBody>
          <a:bodyPr/>
          <a:lstStyle/>
          <a:p>
            <a:endParaRPr/>
          </a:p>
        </p:txBody>
      </p:sp>
      <p:sp>
        <p:nvSpPr>
          <p:cNvPr id="230" name="TextBox 3"/>
          <p:cNvSpPr txBox="1"/>
          <p:nvPr/>
        </p:nvSpPr>
        <p:spPr>
          <a:xfrm>
            <a:off x="785" y="5829332"/>
            <a:ext cx="914243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1" indent="0">
              <a:spcBef>
                <a:spcPts val="7200"/>
              </a:spcBef>
              <a:defRPr sz="2900" b="1">
                <a:latin typeface="Gudea"/>
                <a:ea typeface="Gudea"/>
                <a:cs typeface="Gudea"/>
                <a:sym typeface="Gudea"/>
              </a:defRPr>
            </a:pPr>
            <a:r>
              <a:t>Option 3</a:t>
            </a:r>
          </a:p>
          <a:p>
            <a:pPr lvl="1" indent="0" algn="ctr">
              <a:spcBef>
                <a:spcPts val="300"/>
              </a:spcBef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Protocol to Treaty Creating Multi. Investment Court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build="p" bldLvl="5" animBg="1" advAuto="0"/>
      <p:bldP spid="226" grpId="4" build="p" bldLvl="5" animBg="1" advAuto="0"/>
      <p:bldP spid="228" grpId="2" build="p" bldLvl="5" animBg="1" advAuto="0"/>
      <p:bldP spid="231" grpId="3" animBg="1" advAuto="0"/>
      <p:bldP spid="230" grpId="5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AKEAWAYS"/>
          <p:cNvSpPr txBox="1"/>
          <p:nvPr/>
        </p:nvSpPr>
        <p:spPr>
          <a:xfrm>
            <a:off x="376590" y="1132989"/>
            <a:ext cx="839082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914377">
              <a:lnSpc>
                <a:spcPct val="90000"/>
              </a:lnSpc>
              <a:defRPr sz="3000">
                <a:solidFill>
                  <a:srgbClr val="0080A5"/>
                </a:solidFill>
                <a:latin typeface="Gudea"/>
                <a:ea typeface="Gudea"/>
                <a:cs typeface="Gudea"/>
                <a:sym typeface="Gudea"/>
              </a:defRPr>
            </a:lvl1pPr>
          </a:lstStyle>
          <a:p>
            <a:r>
              <a:t>TAKEAWAYS</a:t>
            </a:r>
          </a:p>
        </p:txBody>
      </p:sp>
      <p:sp>
        <p:nvSpPr>
          <p:cNvPr id="234" name="TextBox 3"/>
          <p:cNvSpPr txBox="1"/>
          <p:nvPr/>
        </p:nvSpPr>
        <p:spPr>
          <a:xfrm>
            <a:off x="628814" y="1944168"/>
            <a:ext cx="8257608" cy="410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90763" lvl="1" indent="-290763">
              <a:spcBef>
                <a:spcPts val="50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Likelihood of System of Precedents</a:t>
            </a:r>
          </a:p>
          <a:p>
            <a:pPr marL="290763" lvl="1" indent="-290763">
              <a:spcBef>
                <a:spcPts val="70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Development of Precedents Relating to Non-Treaty Sources of Law</a:t>
            </a:r>
          </a:p>
          <a:p>
            <a:pPr marL="290763" lvl="1" indent="-290763">
              <a:spcBef>
                <a:spcPts val="7000"/>
              </a:spcBef>
              <a:buSzPct val="100000"/>
              <a:buChar char="•"/>
              <a:defRPr sz="2900">
                <a:latin typeface="Gudea"/>
                <a:ea typeface="Gudea"/>
                <a:cs typeface="Gudea"/>
                <a:sym typeface="Gudea"/>
              </a:defRPr>
            </a:pPr>
            <a:r>
              <a:t>Possible Protocol to Treaty Creating Multilateral Investment Court for Regulating Precedents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build="p" bldLvl="5" animBg="1" advAuto="0"/>
    </p:bldLst>
  </p:timing>
</p:sld>
</file>

<file path=ppt/theme/theme1.xml><?xml version="1.0" encoding="utf-8"?>
<a:theme xmlns:a="http://schemas.openxmlformats.org/drawingml/2006/main" name="rz_MPIL_Presentation_layout_english_4to3">
  <a:themeElements>
    <a:clrScheme name="rz_MPIL_Presentation_layout_english_4to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BDA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6682"/>
      </a:accent5>
      <a:accent6>
        <a:srgbClr val="33CCCC"/>
      </a:accent6>
      <a:hlink>
        <a:srgbClr val="0000FF"/>
      </a:hlink>
      <a:folHlink>
        <a:srgbClr val="FF00FF"/>
      </a:folHlink>
    </a:clrScheme>
    <a:fontScheme name="rz_MPIL_Presentation_layout_english_4to3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rz_MPIL_Presentation_layout_english_4to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z_MPIL_Presentation_layout_english_4to3">
  <a:themeElements>
    <a:clrScheme name="rz_MPIL_Presentation_layout_english_4to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BDA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6682"/>
      </a:accent5>
      <a:accent6>
        <a:srgbClr val="33CCCC"/>
      </a:accent6>
      <a:hlink>
        <a:srgbClr val="0000FF"/>
      </a:hlink>
      <a:folHlink>
        <a:srgbClr val="FF00FF"/>
      </a:folHlink>
    </a:clrScheme>
    <a:fontScheme name="rz_MPIL_Presentation_layout_english_4to3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rz_MPIL_Presentation_layout_english_4to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Macintosh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Gudea</vt:lpstr>
      <vt:lpstr>Lucida Calligraphy Italic</vt:lpstr>
      <vt:lpstr>rz_MPIL_Presentation_layout_english_4to3</vt:lpstr>
      <vt:lpstr>An Academic’s Perspective on a Potential Multilateral Investment Court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Academic’s Perspective on a Potential Multilateral Investment Court</dc:title>
  <cp:lastModifiedBy>Martin Jarrett</cp:lastModifiedBy>
  <cp:revision>1</cp:revision>
  <dcterms:modified xsi:type="dcterms:W3CDTF">2023-03-31T19:12:43Z</dcterms:modified>
</cp:coreProperties>
</file>